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330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34" r:id="rId24"/>
    <p:sldId id="333" r:id="rId25"/>
    <p:sldId id="335" r:id="rId26"/>
    <p:sldId id="336" r:id="rId27"/>
    <p:sldId id="337" r:id="rId28"/>
    <p:sldId id="331" r:id="rId29"/>
    <p:sldId id="279" r:id="rId30"/>
    <p:sldId id="332" r:id="rId31"/>
    <p:sldId id="281" r:id="rId32"/>
    <p:sldId id="282" r:id="rId33"/>
    <p:sldId id="338" r:id="rId34"/>
    <p:sldId id="284" r:id="rId35"/>
    <p:sldId id="286" r:id="rId36"/>
    <p:sldId id="287" r:id="rId37"/>
    <p:sldId id="285" r:id="rId38"/>
    <p:sldId id="310" r:id="rId3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74" d="100"/>
          <a:sy n="74" d="100"/>
        </p:scale>
        <p:origin x="108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4584018"/>
            <a:ext cx="6261735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200" spc="-15" dirty="0"/>
              <a:t>W</a:t>
            </a:r>
            <a:r>
              <a:rPr sz="13200" spc="-10" dirty="0"/>
              <a:t>HERE</a:t>
            </a:r>
            <a:endParaRPr sz="1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FontTx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5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 </a:t>
            </a:r>
            <a:r>
              <a:rPr sz="4100" u="heavy" spc="-9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311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requests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(resource ID:7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6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da9d0-69be-4dd5-8108-0de7907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c5a4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311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requests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from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the last</a:t>
            </a:r>
            <a:r>
              <a:rPr lang="en-US" sz="410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week.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requests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of the Potholes, Weeds/Debris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and Overgrowth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call  types.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6903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200" spc="60" dirty="0">
                <a:latin typeface="Lucida Sans Unicode"/>
                <a:cs typeface="Lucida Sans Unicode"/>
              </a:rPr>
              <a:t>SELECT</a:t>
            </a:r>
            <a:r>
              <a:rPr lang="en-US" sz="3200" spc="60" dirty="0">
                <a:latin typeface="Lucida Sans Unicode"/>
                <a:cs typeface="Lucida Sans Unicode"/>
              </a:rPr>
              <a:t>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sz="3200" spc="-340" dirty="0">
                <a:latin typeface="Lucida Sans Unicode"/>
                <a:cs typeface="Lucida Sans Unicode"/>
              </a:rPr>
              <a:t>FROM</a:t>
            </a:r>
            <a:r>
              <a:rPr lang="en-US" sz="3200" spc="-34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"76fda9d0-69be-4dd5-8108-0de7907fc5a4"</a:t>
            </a:r>
            <a:endParaRPr sz="3200" dirty="0">
              <a:latin typeface="Lucida Sans Unicode"/>
              <a:cs typeface="Lucida Sans Unicode"/>
            </a:endParaRPr>
          </a:p>
          <a:p>
            <a:pPr marR="2015489">
              <a:lnSpc>
                <a:spcPct val="110300"/>
              </a:lnSpc>
              <a:tabLst>
                <a:tab pos="1507490" algn="l"/>
                <a:tab pos="4774565" algn="l"/>
                <a:tab pos="6784975" algn="l"/>
                <a:tab pos="10554335" algn="l"/>
              </a:tabLst>
            </a:pPr>
            <a:r>
              <a:rPr sz="3200" spc="-220" dirty="0">
                <a:latin typeface="Lucida Sans Unicode"/>
                <a:cs typeface="Lucida Sans Unicode"/>
              </a:rPr>
              <a:t>WHER</a:t>
            </a:r>
            <a:r>
              <a:rPr sz="3200" spc="-170" dirty="0">
                <a:latin typeface="Lucida Sans Unicode"/>
                <a:cs typeface="Lucida Sans Unicode"/>
              </a:rPr>
              <a:t>E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0" dirty="0">
                <a:latin typeface="Lucida Sans Unicode"/>
                <a:cs typeface="Lucida Sans Unicode"/>
              </a:rPr>
              <a:t>"CREATED_ON</a:t>
            </a:r>
            <a:r>
              <a:rPr sz="3200" spc="-10" dirty="0">
                <a:latin typeface="Lucida Sans Unicode"/>
                <a:cs typeface="Lucida Sans Unicode"/>
              </a:rPr>
              <a:t>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114" dirty="0">
                <a:latin typeface="Lucida Sans Unicode"/>
                <a:cs typeface="Lucida Sans Unicode"/>
              </a:rPr>
              <a:t>BETWEE</a:t>
            </a:r>
            <a:r>
              <a:rPr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254" dirty="0">
                <a:latin typeface="Lucida Sans Unicode"/>
                <a:cs typeface="Lucida Sans Unicode"/>
              </a:rPr>
              <a:t>'2019-09-30'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30" dirty="0">
                <a:latin typeface="Lucida Sans Unicode"/>
                <a:cs typeface="Lucida Sans Unicode"/>
              </a:rPr>
              <a:t>AND  </a:t>
            </a:r>
            <a:r>
              <a:rPr sz="3200" spc="250" dirty="0">
                <a:latin typeface="Lucida Sans Unicode"/>
                <a:cs typeface="Lucida Sans Unicode"/>
              </a:rPr>
              <a:t>'2019-10-06'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212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55" dirty="0">
                <a:latin typeface="Lucida Sans Unicode"/>
                <a:cs typeface="Lucida Sans Unicode"/>
              </a:rPr>
              <a:t>SELEC</a:t>
            </a:r>
            <a:r>
              <a:rPr sz="3200" spc="65" dirty="0">
                <a:latin typeface="Lucida Sans Unicode"/>
                <a:cs typeface="Lucida Sans Unicode"/>
              </a:rPr>
              <a:t>T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65" dirty="0">
                <a:latin typeface="Lucida Sans Unicode"/>
                <a:cs typeface="Lucida Sans Unicode"/>
              </a:rPr>
              <a:t>*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15" dirty="0">
                <a:latin typeface="Lucida Sans Unicode"/>
                <a:cs typeface="Lucida Sans Unicode"/>
              </a:rPr>
              <a:t>FROM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</a:t>
            </a:r>
            <a:r>
              <a:rPr sz="3200" spc="25" dirty="0">
                <a:latin typeface="Lucida Sans Unicode"/>
                <a:cs typeface="Lucida Sans Unicode"/>
              </a:rPr>
              <a:t>"</a:t>
            </a:r>
            <a:endParaRPr lang="en-US" sz="3200" spc="25" dirty="0">
              <a:latin typeface="Lucida Sans Unicode"/>
              <a:cs typeface="Lucida Sans Unicode"/>
            </a:endParaRPr>
          </a:p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-170" dirty="0">
                <a:latin typeface="Lucida Sans Unicode"/>
                <a:cs typeface="Lucida Sans Unicode"/>
              </a:rPr>
              <a:t>WHERE  </a:t>
            </a:r>
            <a:r>
              <a:rPr sz="3200" spc="-20" dirty="0">
                <a:latin typeface="Lucida Sans Unicode"/>
                <a:cs typeface="Lucida Sans Unicode"/>
              </a:rPr>
              <a:t>"CREATED_ON"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sz="3200" spc="-105" dirty="0">
                <a:latin typeface="Lucida Sans Unicode"/>
                <a:cs typeface="Lucida Sans Unicode"/>
              </a:rPr>
              <a:t>BETWEEN</a:t>
            </a:r>
            <a:r>
              <a:rPr lang="en-US" sz="3200" spc="-105" dirty="0">
                <a:latin typeface="Lucida Sans Unicode"/>
                <a:cs typeface="Lucida Sans Unicode"/>
              </a:rPr>
              <a:t> </a:t>
            </a:r>
            <a:r>
              <a:rPr sz="3200" spc="229" dirty="0">
                <a:latin typeface="Lucida Sans Unicode"/>
                <a:cs typeface="Lucida Sans Unicode"/>
              </a:rPr>
              <a:t>'2019-09-30'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sz="3200" spc="229" dirty="0">
                <a:latin typeface="Lucida Sans Unicode"/>
                <a:cs typeface="Lucida Sans Unicode"/>
              </a:rPr>
              <a:t>'2019-10-06'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lang="en-US" sz="3200" spc="35" dirty="0">
                <a:latin typeface="Lucida Sans Unicode"/>
                <a:cs typeface="Lucida Sans Unicode"/>
              </a:rPr>
              <a:t>"</a:t>
            </a:r>
            <a:r>
              <a:rPr lang="en-US" sz="3200" spc="95" dirty="0">
                <a:latin typeface="Lucida Sans Unicode"/>
                <a:cs typeface="Lucida Sans Unicode"/>
              </a:rPr>
              <a:t>REQUEST_TYPE</a:t>
            </a:r>
            <a:r>
              <a:rPr lang="en-US" sz="3200" spc="35" dirty="0">
                <a:latin typeface="Lucida Sans Unicode"/>
                <a:cs typeface="Lucida Sans Unicode"/>
              </a:rPr>
              <a:t> 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145" dirty="0">
                <a:latin typeface="Lucida Sans Unicode"/>
                <a:cs typeface="Lucida Sans Unicode"/>
              </a:rPr>
              <a:t>I</a:t>
            </a:r>
            <a:r>
              <a:rPr lang="en-US" sz="3200" spc="385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490" dirty="0">
                <a:latin typeface="Lucida Sans Unicode"/>
                <a:cs typeface="Lucida Sans Unicode"/>
              </a:rPr>
              <a:t>(‘Potholes’</a:t>
            </a:r>
            <a:r>
              <a:rPr lang="en-US" sz="3200" spc="34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00" dirty="0">
                <a:latin typeface="Lucida Sans Unicode"/>
                <a:cs typeface="Lucida Sans Unicode"/>
              </a:rPr>
              <a:t>'Weeds/Debris'</a:t>
            </a:r>
            <a:r>
              <a:rPr lang="en-US" sz="3200" spc="18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20" dirty="0">
                <a:latin typeface="Lucida Sans Unicode"/>
                <a:cs typeface="Lucida Sans Unicode"/>
              </a:rPr>
              <a:t>'Overgrowth')</a:t>
            </a:r>
            <a:endParaRPr lang="en-US"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666768"/>
            <a:ext cx="13674725" cy="3882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650" spc="5" dirty="0"/>
              <a:t>SELECT</a:t>
            </a:r>
            <a:r>
              <a:rPr sz="12650" spc="-290" dirty="0"/>
              <a:t> </a:t>
            </a:r>
            <a:r>
              <a:rPr sz="12650" spc="5" dirty="0"/>
              <a:t>Functions  and GROUP</a:t>
            </a:r>
            <a:r>
              <a:rPr sz="12650" spc="-245" dirty="0"/>
              <a:t> </a:t>
            </a:r>
            <a:r>
              <a:rPr sz="12650" spc="5" dirty="0"/>
              <a:t>BY</a:t>
            </a:r>
            <a:endParaRPr sz="126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627697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42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599816"/>
            <a:ext cx="13263880" cy="2538730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apps/wprdc_sql.R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counts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number crimes by  neighborhood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sz="4100" u="heavy" spc="2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Blotter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0885" y="4054656"/>
            <a:ext cx="15640685" cy="395922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  <a:endParaRPr sz="3200" dirty="0">
              <a:latin typeface="Lucida Sans Unicode"/>
              <a:cs typeface="Lucida Sans Unicode"/>
            </a:endParaRPr>
          </a:p>
          <a:p>
            <a:pPr marL="49530" marR="9657080">
              <a:lnSpc>
                <a:spcPts val="6509"/>
              </a:lnSpc>
              <a:spcBef>
                <a:spcPts val="555"/>
              </a:spcBef>
            </a:pPr>
            <a:r>
              <a:rPr sz="32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"INCIDENTNEIGHBORHOOD",  </a:t>
            </a:r>
            <a:r>
              <a:rPr sz="3200" spc="8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COUNT("CCR")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1780"/>
              </a:spcBef>
              <a:tabLst>
                <a:tab pos="1337945" algn="l"/>
              </a:tabLst>
            </a:pPr>
            <a:r>
              <a:rPr sz="3200" spc="-33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200" spc="35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2495"/>
              </a:spcBef>
              <a:tabLst>
                <a:tab pos="1595120" algn="l"/>
                <a:tab pos="2367915" algn="l"/>
              </a:tabLst>
            </a:pPr>
            <a:r>
              <a:rPr sz="32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320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	</a:t>
            </a:r>
            <a:r>
              <a:rPr sz="3200" spc="-25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70250" y="3312043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JOINS</a:t>
            </a:r>
            <a:endParaRPr lang="en-US" sz="16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26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450" y="168275"/>
            <a:ext cx="14173200" cy="100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5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Left/Right Join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9E2BA2-FA5B-4F5B-924C-43CEC049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80" t="13131" r="61212" b="60605"/>
          <a:stretch/>
        </p:blipFill>
        <p:spPr>
          <a:xfrm>
            <a:off x="2203450" y="2929815"/>
            <a:ext cx="7086600" cy="4633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CEEA70-9FB3-451D-A097-24FECAE14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546" t="6674" r="6584" b="60111"/>
          <a:stretch/>
        </p:blipFill>
        <p:spPr>
          <a:xfrm>
            <a:off x="10433050" y="1961432"/>
            <a:ext cx="8077200" cy="56019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7DB5F4-422F-450C-9F4F-CDA5986D3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3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Inner/Outer Join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9274A9-3FC7-4530-AF46-26CD3A4C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80" r="40453" b="72191"/>
          <a:stretch/>
        </p:blipFill>
        <p:spPr>
          <a:xfrm>
            <a:off x="11042650" y="2530475"/>
            <a:ext cx="4267200" cy="426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683FE1-3DF3-4904-9F0B-787AED1B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55" t="72191" r="50868" b="4037"/>
          <a:stretch/>
        </p:blipFill>
        <p:spPr>
          <a:xfrm>
            <a:off x="2279650" y="3444875"/>
            <a:ext cx="7467600" cy="3589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71FB0C-5F88-437F-AEA2-58FAB942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57B-404D-4025-BA64-A555A72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Anti-Joins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463" t="50124" b="29020"/>
          <a:stretch/>
        </p:blipFill>
        <p:spPr>
          <a:xfrm>
            <a:off x="10420479" y="2158671"/>
            <a:ext cx="7251574" cy="300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F4289E-660B-49B8-8F7C-C0C9FAF9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52" t="73384" r="15323"/>
          <a:stretch/>
        </p:blipFill>
        <p:spPr>
          <a:xfrm>
            <a:off x="8451850" y="5973564"/>
            <a:ext cx="6800145" cy="38411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7851D-B605-4A3A-BEDE-283D3DEA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65" r="64463" b="28162"/>
          <a:stretch/>
        </p:blipFill>
        <p:spPr>
          <a:xfrm>
            <a:off x="2432049" y="1991454"/>
            <a:ext cx="7251573" cy="33443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720C70-6970-4B58-AD30-197D710C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5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70250" y="3312043"/>
            <a:ext cx="947795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Writing S</a:t>
            </a:r>
            <a:r>
              <a:rPr lang="en-US" sz="16500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lang="en-US" sz="16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5067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98850" y="531823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DB Connections</a:t>
            </a:r>
            <a:endParaRPr lang="en-US" sz="16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007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Storing Credentials</a:t>
            </a:r>
            <a:endParaRPr lang="en-US" sz="165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9DEC-58C3-4254-8671-127019D37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2606675"/>
            <a:ext cx="4465097" cy="5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171F3-3ED3-456C-A253-8AFEEA499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aPassword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64D2C-2C9E-4756-83BC-8F8E75521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7050" y="735479"/>
            <a:ext cx="2788630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>
                <a:latin typeface="+mn-lt"/>
              </a:rPr>
              <a:t>Your</a:t>
            </a:r>
            <a:r>
              <a:rPr spc="-325" dirty="0">
                <a:latin typeface="+mn-lt"/>
              </a:rPr>
              <a:t> </a:t>
            </a:r>
            <a:r>
              <a:rPr spc="110" dirty="0">
                <a:latin typeface="+mn-lt"/>
              </a:rPr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1154162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dbi_example.Rmd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575" y="4154712"/>
            <a:ext cx="4518025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lang="en-US" sz="16500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lang="en-US" sz="16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9524365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Structuring</a:t>
            </a:r>
            <a:r>
              <a:rPr sz="13200" spc="-55" dirty="0"/>
              <a:t> </a:t>
            </a:r>
            <a:r>
              <a:rPr sz="13200" spc="-5" dirty="0"/>
              <a:t>a  </a:t>
            </a:r>
            <a:r>
              <a:rPr sz="13200" spc="-10" dirty="0"/>
              <a:t>query</a:t>
            </a:r>
            <a:endParaRPr sz="1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7629653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crimes by neighborhood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lang="en-US"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Blotter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1: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FROM would be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resource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ID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(1797ead8-8262-41cc-9099-cbc8a161924b)</a:t>
            </a:r>
            <a:endParaRPr lang="en-US" sz="4100" dirty="0">
              <a:latin typeface="Arial"/>
              <a:cs typeface="Arial"/>
            </a:endParaRP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WPRDC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uses a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Postgresql</a:t>
            </a:r>
            <a:r>
              <a:rPr lang="en-US" sz="410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backend</a:t>
            </a:r>
            <a:endParaRPr lang="en-US" sz="4100" dirty="0">
              <a:latin typeface="Arial"/>
              <a:cs typeface="Arial"/>
            </a:endParaRPr>
          </a:p>
          <a:p>
            <a:pPr marL="1429384" lvl="2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means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anything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contains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number or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capital letters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be wrapped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lang="en-US" sz="4100" spc="-2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quotes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87058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39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3900" spc="470" dirty="0">
                <a:solidFill>
                  <a:srgbClr val="212733"/>
                </a:solidFill>
                <a:latin typeface="Lucida Sans Unicode"/>
                <a:cs typeface="Lucida Sans Unicode"/>
              </a:rPr>
              <a:t>*	</a:t>
            </a:r>
            <a:r>
              <a:rPr sz="3900" spc="-395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9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9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853</Words>
  <Application>Microsoft Office PowerPoint</Application>
  <PresentationFormat>Custom</PresentationFormat>
  <Paragraphs>158</Paragraphs>
  <Slides>38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Import</vt:lpstr>
      <vt:lpstr>“I  use databases  because its where the data is.”</vt:lpstr>
      <vt:lpstr>(Applied) Data Science</vt:lpstr>
      <vt:lpstr>PowerPoint Presentation</vt:lpstr>
      <vt:lpstr>PowerPoint Presentation</vt:lpstr>
      <vt:lpstr>Structuring a  query</vt:lpstr>
      <vt:lpstr>QUERIES</vt:lpstr>
      <vt:lpstr>EXERCISE</vt:lpstr>
      <vt:lpstr>SOLUTION</vt:lpstr>
      <vt:lpstr>WHERE</vt:lpstr>
      <vt:lpstr>BETWEEN … AND</vt:lpstr>
      <vt:lpstr>IN STATEMENTS</vt:lpstr>
      <vt:lpstr>EXERCISE</vt:lpstr>
      <vt:lpstr>SOLUTION</vt:lpstr>
      <vt:lpstr>SELECT Functions  and GROUP BY</vt:lpstr>
      <vt:lpstr>SQL FUNCTIONS Sometimes you don’t just want the raw data</vt:lpstr>
      <vt:lpstr>DISTINCT</vt:lpstr>
      <vt:lpstr>MATH FUNCTIONS</vt:lpstr>
      <vt:lpstr>COUNT, AVERAGE, SUM</vt:lpstr>
      <vt:lpstr>GROUP BY</vt:lpstr>
      <vt:lpstr>EXERCISE</vt:lpstr>
      <vt:lpstr>SOLUTION</vt:lpstr>
      <vt:lpstr>PowerPoint Presentation</vt:lpstr>
      <vt:lpstr>PowerPoint Presentation</vt:lpstr>
      <vt:lpstr>Left/Right Join</vt:lpstr>
      <vt:lpstr>Inner/Outer Join</vt:lpstr>
      <vt:lpstr>Anti-Joins</vt:lpstr>
      <vt:lpstr>PowerPoint Presentation</vt:lpstr>
      <vt:lpstr>SQL IDE’S</vt:lpstr>
      <vt:lpstr>PowerPoint Presentation</vt:lpstr>
      <vt:lpstr>CONNECTING</vt:lpstr>
      <vt:lpstr>ALLOWING HANDSHAKES</vt:lpstr>
      <vt:lpstr>PowerPoint Presentation</vt:lpstr>
      <vt:lpstr>ENVIRONMENTAL VARIABLE OR FILE</vt:lpstr>
      <vt:lpstr>BUILDING AN ENVIRON FILE</vt:lpstr>
      <vt:lpstr>LOADING VARIABLES</vt:lpstr>
      <vt:lpstr>ESTABLISHING CONNECTIONS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15</cp:revision>
  <dcterms:created xsi:type="dcterms:W3CDTF">2019-10-29T13:43:56Z</dcterms:created>
  <dcterms:modified xsi:type="dcterms:W3CDTF">2019-11-04T14:58:25Z</dcterms:modified>
</cp:coreProperties>
</file>